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52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">
          <p15:clr>
            <a:srgbClr val="A4A3A4"/>
          </p15:clr>
        </p15:guide>
        <p15:guide id="2" pos="430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ETI" initials="M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FE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265" autoAdjust="0"/>
    <p:restoredTop sz="94595" autoAdjust="0"/>
  </p:normalViewPr>
  <p:slideViewPr>
    <p:cSldViewPr>
      <p:cViewPr varScale="1">
        <p:scale>
          <a:sx n="83" d="100"/>
          <a:sy n="83" d="100"/>
        </p:scale>
        <p:origin x="3708" y="108"/>
      </p:cViewPr>
      <p:guideLst>
        <p:guide orient="horz" pos="37"/>
        <p:guide pos="43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FD7BF96A-F919-4088-8AFA-76128F119725}" type="datetime1">
              <a:rPr lang="ja-JP" altLang="en-US" sz="1400">
                <a:latin typeface="ＭＳ Ｐゴシック" pitchFamily="50" charset="-128"/>
                <a:ea typeface="ＭＳ Ｐゴシック" pitchFamily="50" charset="-128"/>
              </a:rPr>
              <a:t>2025/9/25</a:t>
            </a:fld>
            <a:endParaRPr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646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fld id="{EEBD13C7-DC9F-4A97-9ED4-5433BAF60D59}" type="datetime1">
              <a:rPr lang="ja-JP" altLang="en-US" smtClean="0"/>
              <a:t>2025/9/25</a:t>
            </a:fld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5013" y="744538"/>
            <a:ext cx="2797175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7"/>
            <a:ext cx="5445760" cy="4472702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35E722-DCEB-4B9B-850A-0990A504E40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048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680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 userDrawn="1"/>
        </p:nvSpPr>
        <p:spPr>
          <a:xfrm>
            <a:off x="6144285" y="59268"/>
            <a:ext cx="67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</p:spTree>
    <p:extLst>
      <p:ext uri="{BB962C8B-B14F-4D97-AF65-F5344CB8AC3E}">
        <p14:creationId xmlns:p14="http://schemas.microsoft.com/office/powerpoint/2010/main" val="3771690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 userDrawn="1"/>
        </p:nvSpPr>
        <p:spPr>
          <a:xfrm>
            <a:off x="6144285" y="59268"/>
            <a:ext cx="67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</p:spTree>
    <p:extLst>
      <p:ext uri="{BB962C8B-B14F-4D97-AF65-F5344CB8AC3E}">
        <p14:creationId xmlns:p14="http://schemas.microsoft.com/office/powerpoint/2010/main" val="3302275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 userDrawn="1"/>
        </p:nvSpPr>
        <p:spPr>
          <a:xfrm>
            <a:off x="6144285" y="59268"/>
            <a:ext cx="67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</p:spTree>
    <p:extLst>
      <p:ext uri="{BB962C8B-B14F-4D97-AF65-F5344CB8AC3E}">
        <p14:creationId xmlns:p14="http://schemas.microsoft.com/office/powerpoint/2010/main" val="47781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 userDrawn="1"/>
        </p:nvSpPr>
        <p:spPr>
          <a:xfrm>
            <a:off x="6144285" y="59268"/>
            <a:ext cx="67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6144285" y="59268"/>
            <a:ext cx="67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</p:spTree>
    <p:extLst>
      <p:ext uri="{BB962C8B-B14F-4D97-AF65-F5344CB8AC3E}">
        <p14:creationId xmlns:p14="http://schemas.microsoft.com/office/powerpoint/2010/main" val="188501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6144285" y="59268"/>
            <a:ext cx="67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</p:spTree>
    <p:extLst>
      <p:ext uri="{BB962C8B-B14F-4D97-AF65-F5344CB8AC3E}">
        <p14:creationId xmlns:p14="http://schemas.microsoft.com/office/powerpoint/2010/main" val="127026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 userDrawn="1"/>
        </p:nvSpPr>
        <p:spPr>
          <a:xfrm>
            <a:off x="6144285" y="59268"/>
            <a:ext cx="67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30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21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6355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" name="表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640081"/>
              </p:ext>
            </p:extLst>
          </p:nvPr>
        </p:nvGraphicFramePr>
        <p:xfrm>
          <a:off x="122363" y="577772"/>
          <a:ext cx="6624734" cy="9449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80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44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39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市区町村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</a:txBody>
                  <a:tcPr marL="91461" marR="91461" marT="45736" marB="45736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長野県下伊那郡松川町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61" marR="91461" marT="45736" marB="45736" anchor="ctr"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6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認定連携　創業支援　</a:t>
                      </a:r>
                      <a:r>
                        <a:rPr kumimoji="1" lang="ja-JP" altLang="en-US" sz="120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等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事業者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61" marR="91461" marT="45736" marB="45736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松川町商工会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61" marR="91461" marT="45736" marB="45736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8" name="表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135022"/>
              </p:ext>
            </p:extLst>
          </p:nvPr>
        </p:nvGraphicFramePr>
        <p:xfrm>
          <a:off x="78155" y="5724726"/>
          <a:ext cx="6644753" cy="29607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44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60763"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1461" marR="91461" marT="45719" marB="45719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0" name="テキスト ボックス 6"/>
          <p:cNvSpPr txBox="1">
            <a:spLocks noChangeArrowheads="1"/>
          </p:cNvSpPr>
          <p:nvPr/>
        </p:nvSpPr>
        <p:spPr bwMode="auto">
          <a:xfrm>
            <a:off x="116632" y="5755817"/>
            <a:ext cx="15091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b="1" dirty="0"/>
              <a:t>    ＜全体像＞　　　</a:t>
            </a:r>
            <a:r>
              <a:rPr lang="en-US" altLang="ja-JP" sz="1100" b="1" dirty="0"/>
              <a:t>※</a:t>
            </a:r>
            <a:r>
              <a:rPr lang="ja-JP" altLang="en-US" sz="1100" b="1" dirty="0"/>
              <a:t>下線は特定創業支援等事業</a:t>
            </a:r>
          </a:p>
        </p:txBody>
      </p:sp>
      <p:sp>
        <p:nvSpPr>
          <p:cNvPr id="71" name="ドーナツ 70"/>
          <p:cNvSpPr/>
          <p:nvPr/>
        </p:nvSpPr>
        <p:spPr>
          <a:xfrm>
            <a:off x="1754735" y="6309059"/>
            <a:ext cx="3682800" cy="1885358"/>
          </a:xfrm>
          <a:prstGeom prst="donut">
            <a:avLst>
              <a:gd name="adj" fmla="val 714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72" name="Rectangle 5"/>
          <p:cNvSpPr>
            <a:spLocks noChangeArrowheads="1"/>
          </p:cNvSpPr>
          <p:nvPr/>
        </p:nvSpPr>
        <p:spPr bwMode="auto">
          <a:xfrm>
            <a:off x="2174362" y="7919232"/>
            <a:ext cx="713847" cy="550369"/>
          </a:xfrm>
          <a:prstGeom prst="rect">
            <a:avLst/>
          </a:prstGeom>
          <a:gradFill>
            <a:gsLst>
              <a:gs pos="0">
                <a:srgbClr val="99CCFF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 cmpd="dbl">
            <a:solidFill>
              <a:srgbClr val="3399FF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85895" tIns="44665" rIns="85895" bIns="44665" anchor="ctr"/>
          <a:lstStyle/>
          <a:p>
            <a:pPr algn="ctr">
              <a:defRPr/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国・県</a:t>
            </a:r>
            <a:endParaRPr lang="en-US" altLang="ja-JP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4" name="Rectangle 5"/>
          <p:cNvSpPr>
            <a:spLocks noChangeArrowheads="1"/>
          </p:cNvSpPr>
          <p:nvPr/>
        </p:nvSpPr>
        <p:spPr bwMode="auto">
          <a:xfrm>
            <a:off x="4969349" y="7328930"/>
            <a:ext cx="1704121" cy="789534"/>
          </a:xfrm>
          <a:prstGeom prst="rect">
            <a:avLst/>
          </a:prstGeom>
          <a:gradFill>
            <a:gsLst>
              <a:gs pos="0">
                <a:srgbClr val="99CCFF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5875">
            <a:solidFill>
              <a:srgbClr val="3399FF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85895" tIns="44665" rIns="85895" bIns="44665"/>
          <a:lstStyle/>
          <a:p>
            <a:pPr algn="l">
              <a:defRPr/>
            </a:pPr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・創業制度資金の貸付</a:t>
            </a:r>
            <a:endParaRPr lang="en-US" altLang="ja-JP" sz="1050" dirty="0">
              <a:solidFill>
                <a:schemeClr val="tx1"/>
              </a:solidFill>
              <a:latin typeface="+mn-ea"/>
            </a:endParaRPr>
          </a:p>
          <a:p>
            <a:pPr algn="l">
              <a:defRPr/>
            </a:pPr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・創業計画の作成支援</a:t>
            </a:r>
            <a:endParaRPr lang="en-US" altLang="ja-JP" sz="1050" dirty="0">
              <a:solidFill>
                <a:schemeClr val="tx1"/>
              </a:solidFill>
              <a:latin typeface="+mn-ea"/>
            </a:endParaRPr>
          </a:p>
          <a:p>
            <a:pPr algn="l">
              <a:defRPr/>
            </a:pPr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・創業後の支援（商談会への紹介）</a:t>
            </a:r>
            <a:endParaRPr lang="en-US" altLang="ja-JP" sz="105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75" name="角丸四角形 74"/>
          <p:cNvSpPr/>
          <p:nvPr/>
        </p:nvSpPr>
        <p:spPr bwMode="auto">
          <a:xfrm>
            <a:off x="5056235" y="6553368"/>
            <a:ext cx="1530350" cy="715818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dirty="0">
                <a:solidFill>
                  <a:schemeClr val="tx1"/>
                </a:solidFill>
              </a:rPr>
              <a:t>町内金融機関・及び県信用保証協会</a:t>
            </a:r>
            <a:endParaRPr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76" name="Rectangle 5"/>
          <p:cNvSpPr>
            <a:spLocks noChangeArrowheads="1"/>
          </p:cNvSpPr>
          <p:nvPr/>
        </p:nvSpPr>
        <p:spPr bwMode="auto">
          <a:xfrm>
            <a:off x="2651203" y="6253133"/>
            <a:ext cx="2110059" cy="1275028"/>
          </a:xfrm>
          <a:prstGeom prst="rect">
            <a:avLst/>
          </a:prstGeom>
          <a:gradFill>
            <a:gsLst>
              <a:gs pos="0">
                <a:srgbClr val="99CCFF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5875">
            <a:solidFill>
              <a:srgbClr val="3399FF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85895" tIns="44665" rIns="85895" bIns="44665"/>
          <a:lstStyle/>
          <a:p>
            <a:pPr>
              <a:defRPr/>
            </a:pPr>
            <a:endParaRPr lang="en-US" altLang="ja-JP" sz="1200" dirty="0">
              <a:solidFill>
                <a:schemeClr val="tx1"/>
              </a:solidFill>
              <a:latin typeface="Calibri" pitchFamily="34" charset="0"/>
            </a:endParaRPr>
          </a:p>
          <a:p>
            <a:pPr algn="l">
              <a:defRPr/>
            </a:pPr>
            <a:r>
              <a:rPr lang="ja-JP" altLang="en-US" sz="1050" b="1" u="sng" dirty="0">
                <a:solidFill>
                  <a:schemeClr val="tx1"/>
                </a:solidFill>
                <a:latin typeface="Calibri" pitchFamily="34" charset="0"/>
              </a:rPr>
              <a:t>・ワンストップ相談窓口</a:t>
            </a:r>
            <a:endParaRPr lang="en-US" altLang="ja-JP" sz="1050" b="1" u="sng" dirty="0">
              <a:solidFill>
                <a:schemeClr val="tx1"/>
              </a:solidFill>
              <a:latin typeface="Calibri" pitchFamily="34" charset="0"/>
            </a:endParaRPr>
          </a:p>
          <a:p>
            <a:pPr algn="l">
              <a:defRPr/>
            </a:pPr>
            <a:r>
              <a:rPr lang="ja-JP" altLang="en-US" sz="1050" dirty="0">
                <a:solidFill>
                  <a:schemeClr val="tx1"/>
                </a:solidFill>
                <a:latin typeface="Calibri" pitchFamily="34" charset="0"/>
              </a:rPr>
              <a:t>・コワーキングスペース、チャレンジショップの運営</a:t>
            </a:r>
            <a:endParaRPr lang="en-US" altLang="ja-JP" sz="1050" dirty="0">
              <a:solidFill>
                <a:schemeClr val="tx1"/>
              </a:solidFill>
              <a:latin typeface="Calibri" pitchFamily="34" charset="0"/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  <a:latin typeface="Calibri" pitchFamily="34" charset="0"/>
              </a:rPr>
              <a:t>・個別相談指導を実施</a:t>
            </a:r>
            <a:endParaRPr lang="en-US" altLang="ja-JP" sz="1050" dirty="0">
              <a:solidFill>
                <a:schemeClr val="tx1"/>
              </a:solidFill>
              <a:latin typeface="Calibri" pitchFamily="34" charset="0"/>
            </a:endParaRPr>
          </a:p>
          <a:p>
            <a:pPr algn="l">
              <a:defRPr/>
            </a:pPr>
            <a:r>
              <a:rPr lang="ja-JP" altLang="en-US" sz="1050" dirty="0">
                <a:solidFill>
                  <a:schemeClr val="tx1"/>
                </a:solidFill>
                <a:latin typeface="Calibri" pitchFamily="34" charset="0"/>
              </a:rPr>
              <a:t>・創業計画の作成支援</a:t>
            </a:r>
            <a:endParaRPr lang="en-US" altLang="ja-JP" sz="1050" dirty="0">
              <a:solidFill>
                <a:schemeClr val="tx1"/>
              </a:solidFill>
              <a:latin typeface="Calibri" pitchFamily="34" charset="0"/>
            </a:endParaRPr>
          </a:p>
          <a:p>
            <a:pPr algn="l">
              <a:defRPr/>
            </a:pPr>
            <a:r>
              <a:rPr lang="ja-JP" altLang="en-US" sz="1050" dirty="0">
                <a:solidFill>
                  <a:schemeClr val="tx1"/>
                </a:solidFill>
                <a:latin typeface="Calibri" pitchFamily="34" charset="0"/>
              </a:rPr>
              <a:t>・専門家への紹介</a:t>
            </a:r>
            <a:endParaRPr lang="en-US" altLang="ja-JP" sz="105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7" name="角丸四角形 76"/>
          <p:cNvSpPr/>
          <p:nvPr/>
        </p:nvSpPr>
        <p:spPr bwMode="auto">
          <a:xfrm>
            <a:off x="2796920" y="5816612"/>
            <a:ext cx="1800811" cy="39237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松川町商工会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78" name="ストライプ矢印 77"/>
          <p:cNvSpPr/>
          <p:nvPr/>
        </p:nvSpPr>
        <p:spPr>
          <a:xfrm rot="18407234">
            <a:off x="1400442" y="7507658"/>
            <a:ext cx="440906" cy="982446"/>
          </a:xfrm>
          <a:prstGeom prst="stripedRightArrow">
            <a:avLst>
              <a:gd name="adj1" fmla="val 50400"/>
              <a:gd name="adj2" fmla="val 52948"/>
            </a:avLst>
          </a:prstGeom>
          <a:solidFill>
            <a:schemeClr val="accent1">
              <a:lumMod val="9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82" name="テキスト ボックス 115"/>
          <p:cNvSpPr txBox="1">
            <a:spLocks noChangeArrowheads="1"/>
          </p:cNvSpPr>
          <p:nvPr/>
        </p:nvSpPr>
        <p:spPr bwMode="auto">
          <a:xfrm>
            <a:off x="287676" y="8380267"/>
            <a:ext cx="16575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100" b="1" dirty="0"/>
              <a:t>創業希望者、創業者</a:t>
            </a:r>
          </a:p>
        </p:txBody>
      </p:sp>
      <p:sp>
        <p:nvSpPr>
          <p:cNvPr id="83" name="Rectangle 5"/>
          <p:cNvSpPr>
            <a:spLocks noChangeArrowheads="1"/>
          </p:cNvSpPr>
          <p:nvPr/>
        </p:nvSpPr>
        <p:spPr bwMode="auto">
          <a:xfrm>
            <a:off x="170233" y="6876551"/>
            <a:ext cx="2412047" cy="760366"/>
          </a:xfrm>
          <a:prstGeom prst="rect">
            <a:avLst/>
          </a:prstGeom>
          <a:gradFill>
            <a:gsLst>
              <a:gs pos="0">
                <a:srgbClr val="99CCFF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5875">
            <a:solidFill>
              <a:srgbClr val="3399FF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85895" tIns="44665" rIns="85895" bIns="44665"/>
          <a:lstStyle/>
          <a:p>
            <a:pPr algn="l">
              <a:defRPr/>
            </a:pPr>
            <a:r>
              <a:rPr lang="ja-JP" altLang="en-US" sz="1050" dirty="0">
                <a:solidFill>
                  <a:schemeClr val="tx1"/>
                </a:solidFill>
                <a:latin typeface="Calibri" pitchFamily="34" charset="0"/>
              </a:rPr>
              <a:t>・案内：ワンストップ窓口への連絡窓口</a:t>
            </a:r>
            <a:endParaRPr lang="en-US" altLang="ja-JP" sz="1050" dirty="0">
              <a:solidFill>
                <a:schemeClr val="tx1"/>
              </a:solidFill>
              <a:latin typeface="Calibri" pitchFamily="34" charset="0"/>
            </a:endParaRPr>
          </a:p>
          <a:p>
            <a:pPr algn="l">
              <a:defRPr/>
            </a:pPr>
            <a:r>
              <a:rPr lang="ja-JP" altLang="en-US" sz="1050" dirty="0">
                <a:solidFill>
                  <a:schemeClr val="tx1"/>
                </a:solidFill>
                <a:latin typeface="Calibri" pitchFamily="34" charset="0"/>
              </a:rPr>
              <a:t>・認定：特定創業支援等事業者の認定</a:t>
            </a:r>
            <a:endParaRPr lang="en-US" altLang="ja-JP" sz="1050" dirty="0">
              <a:solidFill>
                <a:schemeClr val="tx1"/>
              </a:solidFill>
              <a:latin typeface="Calibri" pitchFamily="34" charset="0"/>
            </a:endParaRPr>
          </a:p>
          <a:p>
            <a:pPr algn="l">
              <a:defRPr/>
            </a:pPr>
            <a:r>
              <a:rPr lang="ja-JP" altLang="en-US" sz="1050" dirty="0">
                <a:solidFill>
                  <a:schemeClr val="tx1"/>
                </a:solidFill>
                <a:latin typeface="Calibri" pitchFamily="34" charset="0"/>
              </a:rPr>
              <a:t>・創業支援補助金、制度資金の利子補給等</a:t>
            </a:r>
            <a:endParaRPr lang="en-US" altLang="ja-JP" sz="105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4" name="角丸四角形 83"/>
          <p:cNvSpPr/>
          <p:nvPr/>
        </p:nvSpPr>
        <p:spPr bwMode="auto">
          <a:xfrm>
            <a:off x="909145" y="6378995"/>
            <a:ext cx="981075" cy="482972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松川町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85" name="Rectangle 5"/>
          <p:cNvSpPr>
            <a:spLocks noChangeArrowheads="1"/>
          </p:cNvSpPr>
          <p:nvPr/>
        </p:nvSpPr>
        <p:spPr bwMode="auto">
          <a:xfrm>
            <a:off x="3153748" y="7919233"/>
            <a:ext cx="1815601" cy="704998"/>
          </a:xfrm>
          <a:prstGeom prst="rect">
            <a:avLst/>
          </a:prstGeom>
          <a:gradFill>
            <a:gsLst>
              <a:gs pos="0">
                <a:srgbClr val="CCFFCC"/>
              </a:gs>
              <a:gs pos="50000">
                <a:schemeClr val="bg1"/>
              </a:gs>
              <a:gs pos="100000">
                <a:schemeClr val="bg1"/>
              </a:gs>
            </a:gsLst>
            <a:lin ang="5400000" scaled="0"/>
          </a:gradFill>
          <a:ln w="15875">
            <a:solidFill>
              <a:schemeClr val="accent1">
                <a:lumMod val="75000"/>
              </a:schemeClr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85895" tIns="44665" rIns="85895" bIns="44665"/>
          <a:lstStyle/>
          <a:p>
            <a:pPr algn="l">
              <a:defRPr/>
            </a:pPr>
            <a:r>
              <a:rPr lang="ja-JP" altLang="en-US" sz="1200" b="1" dirty="0">
                <a:solidFill>
                  <a:schemeClr val="tx1"/>
                </a:solidFill>
                <a:latin typeface="Calibri" pitchFamily="34" charset="0"/>
              </a:rPr>
              <a:t>商業関係者・農業関係者</a:t>
            </a:r>
            <a:endParaRPr lang="en-US" altLang="ja-JP" sz="1200" b="1" dirty="0">
              <a:solidFill>
                <a:schemeClr val="tx1"/>
              </a:solidFill>
              <a:latin typeface="Calibri" pitchFamily="34" charset="0"/>
            </a:endParaRPr>
          </a:p>
          <a:p>
            <a:pPr algn="l">
              <a:defRPr/>
            </a:pPr>
            <a:r>
              <a:rPr lang="ja-JP" altLang="en-US" sz="1050" dirty="0">
                <a:solidFill>
                  <a:schemeClr val="tx1"/>
                </a:solidFill>
                <a:latin typeface="Calibri" pitchFamily="34" charset="0"/>
              </a:rPr>
              <a:t>・空き店舗紹介</a:t>
            </a:r>
            <a:endParaRPr lang="en-US" altLang="ja-JP" sz="1050" dirty="0">
              <a:solidFill>
                <a:schemeClr val="tx1"/>
              </a:solidFill>
              <a:latin typeface="Calibri" pitchFamily="34" charset="0"/>
            </a:endParaRPr>
          </a:p>
          <a:p>
            <a:pPr algn="l">
              <a:defRPr/>
            </a:pPr>
            <a:r>
              <a:rPr lang="ja-JP" altLang="en-US" sz="1050" dirty="0">
                <a:solidFill>
                  <a:schemeClr val="tx1"/>
                </a:solidFill>
                <a:latin typeface="Calibri" pitchFamily="34" charset="0"/>
              </a:rPr>
              <a:t>・地域資源の活用支援</a:t>
            </a:r>
            <a:endParaRPr lang="en-US" altLang="ja-JP" sz="105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8" name="正方形/長方形 125"/>
          <p:cNvSpPr>
            <a:spLocks noChangeArrowheads="1"/>
          </p:cNvSpPr>
          <p:nvPr/>
        </p:nvSpPr>
        <p:spPr bwMode="auto">
          <a:xfrm>
            <a:off x="1754308" y="6012797"/>
            <a:ext cx="5921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sz="1400" b="1" dirty="0"/>
              <a:t>連 携</a:t>
            </a:r>
          </a:p>
        </p:txBody>
      </p:sp>
      <p:graphicFrame>
        <p:nvGraphicFramePr>
          <p:cNvPr id="93" name="表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589059"/>
              </p:ext>
            </p:extLst>
          </p:nvPr>
        </p:nvGraphicFramePr>
        <p:xfrm>
          <a:off x="116633" y="1619672"/>
          <a:ext cx="6631058" cy="8229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5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53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66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概　要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61" marR="91461" marT="45721" marB="45721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baseline="0" dirty="0">
                          <a:latin typeface="+mn-ea"/>
                          <a:ea typeface="+mn-ea"/>
                        </a:rPr>
                        <a:t>　松川町では創業の相談に商工会、金融機関が個別に実施してきた。</a:t>
                      </a:r>
                      <a:r>
                        <a:rPr lang="ja-JP" altLang="en-US" sz="1200" dirty="0">
                          <a:latin typeface="+mn-ea"/>
                          <a:ea typeface="+mn-ea"/>
                        </a:rPr>
                        <a:t>本計画により、ワンストップ窓口を商工会に設け、町、各金融機関と連携を取ることで、年間</a:t>
                      </a:r>
                      <a:r>
                        <a:rPr lang="en-US" altLang="ja-JP" sz="1200" dirty="0"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200" dirty="0">
                          <a:latin typeface="+mn-ea"/>
                          <a:ea typeface="+mn-ea"/>
                        </a:rPr>
                        <a:t>件の創業の実現を目指します。　農業や</a:t>
                      </a:r>
                      <a:r>
                        <a:rPr lang="en-US" altLang="ja-JP" sz="1200" dirty="0">
                          <a:latin typeface="+mn-ea"/>
                          <a:ea typeface="+mn-ea"/>
                        </a:rPr>
                        <a:t>6</a:t>
                      </a:r>
                      <a:r>
                        <a:rPr lang="ja-JP" altLang="en-US" sz="1200" dirty="0">
                          <a:latin typeface="+mn-ea"/>
                          <a:ea typeface="+mn-ea"/>
                        </a:rPr>
                        <a:t>次産業化等の地域産業の活性化を図るためにも</a:t>
                      </a:r>
                      <a:r>
                        <a:rPr lang="zh-TW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商工関係者、農業関係者</a:t>
                      </a:r>
                      <a:r>
                        <a:rPr lang="ja-JP" altLang="en-US" sz="1200" dirty="0">
                          <a:latin typeface="+mn-ea"/>
                          <a:ea typeface="+mn-ea"/>
                        </a:rPr>
                        <a:t>との連携も強化します。　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marL="91461" marR="91461" marT="45721" marB="45721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4" name="表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85765"/>
              </p:ext>
            </p:extLst>
          </p:nvPr>
        </p:nvGraphicFramePr>
        <p:xfrm>
          <a:off x="99089" y="2771800"/>
          <a:ext cx="6626225" cy="29523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4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1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23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特徴</a:t>
                      </a:r>
                    </a:p>
                  </a:txBody>
                  <a:tcPr marL="91461" marR="91461" marT="45694" marB="45694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松川町では、松川町商工会にワンストップ窓口を設け、創業に向けての支援を行います。町独自の支援として融資制度や、補助制度を設け、創業に向け、また創業後のフォローアップを行います。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61" marR="91461" marT="45694" marB="4569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529772"/>
              </p:ext>
            </p:extLst>
          </p:nvPr>
        </p:nvGraphicFramePr>
        <p:xfrm>
          <a:off x="116187" y="2483768"/>
          <a:ext cx="6625480" cy="2743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4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0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年間目標数</a:t>
                      </a:r>
                    </a:p>
                  </a:txBody>
                  <a:tcPr marL="91461" marR="91461" marT="45721" marB="45721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創業支援対象者数：</a:t>
                      </a:r>
                      <a:r>
                        <a:rPr lang="en-US" altLang="ja-JP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12</a:t>
                      </a: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件　　　　　　　創業者数：</a:t>
                      </a:r>
                      <a:r>
                        <a:rPr lang="en-US" altLang="ja-JP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件</a:t>
                      </a:r>
                      <a:endParaRPr lang="ja-JP" altLang="en-US" sz="1200" b="1" strike="sngStrike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marL="91461" marR="91461" marT="45721" marB="45721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865560"/>
              </p:ext>
            </p:extLst>
          </p:nvPr>
        </p:nvGraphicFramePr>
        <p:xfrm>
          <a:off x="1190113" y="3491880"/>
          <a:ext cx="5439411" cy="2148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7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43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4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43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43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43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43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43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02587">
                <a:tc gridSpan="8">
                  <a:txBody>
                    <a:bodyPr/>
                    <a:lstStyle/>
                    <a:p>
                      <a:r>
                        <a:rPr kumimoji="1" lang="ja-JP" altLang="en-US" sz="800" dirty="0"/>
                        <a:t>商工会ワンストップ窓口　　　　　　　　　　　　　　　　　　　　　　　　　　　　　　　　　　　　　　　　　　　　　　　　　　開業</a:t>
                      </a:r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アイデア・　相談　　　　　　　　　ビジネスモデル　　　　　　　　　　　</a:t>
                      </a:r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　　　　　　　　　　　　　　　　　　　　　　　　　　　　　　　　　　　　　　　　資金計画　　　　　　事業計画　　　各種手続き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経営・改善</a:t>
                      </a:r>
                      <a:endParaRPr kumimoji="1" lang="en-US" altLang="ja-JP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636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１．地域資源の活用の仕方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２．ターゲット市場の見つけ方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３．ビジネスモデルの構築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４．売れるものは何か。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５．適正な価格、効果的な販売方法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６．資金調達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７．事業計画書の作成</a:t>
                      </a:r>
                    </a:p>
                    <a:p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８．</a:t>
                      </a:r>
                      <a:r>
                        <a:rPr kumimoji="1" lang="en-US" altLang="ja-JP" sz="800" dirty="0"/>
                        <a:t>.</a:t>
                      </a:r>
                      <a:r>
                        <a:rPr kumimoji="1" lang="ja-JP" altLang="en-US" sz="800" dirty="0"/>
                        <a:t>許認可・手続き</a:t>
                      </a:r>
                    </a:p>
                    <a:p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９．創業後のフォロー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1780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果樹農家</a:t>
                      </a:r>
                      <a:r>
                        <a:rPr kumimoji="1" lang="en-US" altLang="ja-JP" sz="800" dirty="0"/>
                        <a:t>500</a:t>
                      </a:r>
                      <a:r>
                        <a:rPr kumimoji="1" lang="ja-JP" altLang="en-US" sz="800" dirty="0"/>
                        <a:t>件以上。商工会へ地域資源を活かした起業を相談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松川町、及び飯田下伊那、上伊那のニーズについてアドバイス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専門的な支援を求める際にはサポートサービスへの案内</a:t>
                      </a:r>
                      <a:endParaRPr kumimoji="1" lang="en-US" altLang="ja-JP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各連携支援機関に配置された専門家を紹介し、連携して支援を行う。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販路開拓のためのマッチングを支援商談会などへの展示の紹介等。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商工会及び金融機関にてアドバイスや金融支援を行う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商工会が必要に応じ、専門家と連携しながらアドバイスを行う。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創業手続き、許認可についてのアドバイスを行う。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商工会、町、商業、農業の関係機関で、創業後の継続的なアドバイスを行う。</a:t>
                      </a:r>
                      <a:endParaRPr kumimoji="1" lang="ja-JP" alt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7" name="直線矢印コネクタ 6"/>
          <p:cNvCxnSpPr/>
          <p:nvPr/>
        </p:nvCxnSpPr>
        <p:spPr>
          <a:xfrm flipV="1">
            <a:off x="1300682" y="3419872"/>
            <a:ext cx="5325244" cy="504056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左右矢印 12"/>
          <p:cNvSpPr/>
          <p:nvPr/>
        </p:nvSpPr>
        <p:spPr>
          <a:xfrm rot="19608498">
            <a:off x="1906715" y="6281405"/>
            <a:ext cx="608076" cy="24148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125"/>
          <p:cNvSpPr>
            <a:spLocks noChangeArrowheads="1"/>
          </p:cNvSpPr>
          <p:nvPr/>
        </p:nvSpPr>
        <p:spPr bwMode="auto">
          <a:xfrm>
            <a:off x="5109835" y="5955894"/>
            <a:ext cx="5921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sz="1400" b="1" dirty="0"/>
              <a:t>連 携</a:t>
            </a:r>
          </a:p>
        </p:txBody>
      </p:sp>
      <p:sp>
        <p:nvSpPr>
          <p:cNvPr id="43" name="左右矢印 42"/>
          <p:cNvSpPr/>
          <p:nvPr/>
        </p:nvSpPr>
        <p:spPr>
          <a:xfrm rot="1855489">
            <a:off x="4775092" y="6232469"/>
            <a:ext cx="608076" cy="24148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47361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21361</TotalTime>
  <Words>489</Words>
  <Application>Microsoft Office PowerPoint</Application>
  <PresentationFormat>画面に合わせる (4:3)</PresentationFormat>
  <Paragraphs>57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Ｐゴシック</vt:lpstr>
      <vt:lpstr>Arial</vt:lpstr>
      <vt:lpstr>Calibri</vt:lpstr>
      <vt:lpstr>blank</vt:lpstr>
      <vt:lpstr>PowerPoint プレゼンテーション</vt:lpstr>
    </vt:vector>
  </TitlesOfParts>
  <Company>METI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市町村による創業支援 （手引き）</dc:title>
  <dc:creator>METI</dc:creator>
  <cp:lastModifiedBy>下澤 有美</cp:lastModifiedBy>
  <cp:revision>835</cp:revision>
  <cp:lastPrinted>2025-09-09T06:15:18Z</cp:lastPrinted>
  <dcterms:created xsi:type="dcterms:W3CDTF">2013-10-29T02:46:12Z</dcterms:created>
  <dcterms:modified xsi:type="dcterms:W3CDTF">2025-09-25T06:47:54Z</dcterms:modified>
</cp:coreProperties>
</file>